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61" r:id="rId6"/>
    <p:sldId id="266" r:id="rId7"/>
    <p:sldId id="264" r:id="rId8"/>
    <p:sldId id="265" r:id="rId9"/>
    <p:sldId id="267" r:id="rId10"/>
    <p:sldId id="263" r:id="rId11"/>
    <p:sldId id="262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32"/>
    <p:restoredTop sz="95592"/>
  </p:normalViewPr>
  <p:slideViewPr>
    <p:cSldViewPr snapToGrid="0" snapToObjects="1">
      <p:cViewPr>
        <p:scale>
          <a:sx n="130" d="100"/>
          <a:sy n="130" d="100"/>
        </p:scale>
        <p:origin x="14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png>
</file>

<file path=ppt/media/image11.png>
</file>

<file path=ppt/media/image11.svg>
</file>

<file path=ppt/media/image12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13C80F-53EF-7342-A9B1-AF0C594149C6}" type="datetimeFigureOut">
              <a:rPr lang="en-US" smtClean="0"/>
              <a:t>4/11/23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5CD025-D4A8-AE49-BF9A-314D9805A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749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CD025-D4A8-AE49-BF9A-314D9805A8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882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CD025-D4A8-AE49-BF9A-314D9805A8E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9116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CD025-D4A8-AE49-BF9A-314D9805A8E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360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206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9" Type="http://schemas.openxmlformats.org/officeDocument/2006/relationships/hyperlink" Target="https://github.com/MHolthouser1024/Airline-Passenger-Satisfaction.git" TargetMode="External"/><Relationship Id="rId5" Type="http://schemas.openxmlformats.org/officeDocument/2006/relationships/image" Target="../media/image9.svg"/><Relationship Id="rId7" Type="http://schemas.openxmlformats.org/officeDocument/2006/relationships/image" Target="../media/image11.sv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740309"/>
            <a:ext cx="9144000" cy="1769653"/>
          </a:xfrm>
          <a:solidFill>
            <a:schemeClr val="accent1">
              <a:lumMod val="40000"/>
              <a:lumOff val="60000"/>
            </a:schemeClr>
          </a:solidFill>
        </p:spPr>
        <p:txBody>
          <a:bodyPr>
            <a:normAutofit/>
          </a:bodyPr>
          <a:lstStyle/>
          <a:p>
            <a:r>
              <a:rPr lang="en-US" b="1" dirty="0" smtClean="0"/>
              <a:t>Airline Passenger </a:t>
            </a:r>
            <a:br>
              <a:rPr lang="en-US" b="1" dirty="0" smtClean="0"/>
            </a:br>
            <a:r>
              <a:rPr lang="en-US" b="1" dirty="0" smtClean="0"/>
              <a:t>Satisfaction 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By: Michael Holthouser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577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Inflight Entertainment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2074606"/>
            <a:ext cx="405826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Poor inflight entertainment will cause passengers to leave neutral or dissatisfied. 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b="1" dirty="0" smtClean="0"/>
              <a:t>Recommendations</a:t>
            </a:r>
            <a:r>
              <a:rPr lang="en-US" dirty="0" smtClean="0"/>
              <a:t>: 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Charging ports</a:t>
            </a:r>
            <a:r>
              <a:rPr lang="en-US" dirty="0" smtClean="0"/>
              <a:t> for every seat. </a:t>
            </a:r>
          </a:p>
          <a:p>
            <a:pPr marL="742950" lvl="1" indent="-285750">
              <a:buFont typeface="Courier New" charset="0"/>
              <a:buChar char="o"/>
            </a:pPr>
            <a:endParaRPr lang="en-US" dirty="0" smtClean="0"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  <a:p>
            <a:pPr marL="742950" lvl="1" indent="-285750">
              <a:buFont typeface="Courier New" charset="0"/>
              <a:buChar char="o"/>
            </a:pP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Multilingual 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content</a:t>
            </a:r>
            <a:r>
              <a:rPr lang="en-US" dirty="0" smtClean="0"/>
              <a:t>.</a:t>
            </a:r>
          </a:p>
          <a:p>
            <a:pPr marL="742950" lvl="1" indent="-285750">
              <a:buFont typeface="Courier New" charset="0"/>
              <a:buChar char="o"/>
            </a:pPr>
            <a:endParaRPr lang="en-US" dirty="0" smtClean="0"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  <a:p>
            <a:pPr marL="742950" lvl="1" indent="-285750">
              <a:buFont typeface="Courier New" charset="0"/>
              <a:buChar char="o"/>
            </a:pP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Updating 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the selection of movies </a:t>
            </a:r>
            <a:r>
              <a:rPr lang="en-US" dirty="0" smtClean="0"/>
              <a:t>and </a:t>
            </a:r>
            <a:r>
              <a:rPr lang="en-US" dirty="0" err="1" smtClean="0"/>
              <a:t>tv</a:t>
            </a:r>
            <a:r>
              <a:rPr lang="en-US" dirty="0" smtClean="0"/>
              <a:t> shows frequently. </a:t>
            </a:r>
          </a:p>
          <a:p>
            <a:pPr marL="742950" lvl="1" indent="-285750">
              <a:buFont typeface="Courier New" charset="0"/>
              <a:buChar char="o"/>
            </a:pPr>
            <a:endParaRPr lang="en-US" dirty="0" smtClean="0">
              <a:effectLst/>
            </a:endParaRPr>
          </a:p>
          <a:p>
            <a:pPr marL="742950" lvl="1" indent="-285750">
              <a:buFont typeface="Courier New" charset="0"/>
              <a:buChar char="o"/>
            </a:pPr>
            <a:r>
              <a:rPr lang="en-US" dirty="0" smtClean="0">
                <a:effectLst/>
              </a:rPr>
              <a:t>User-friendly </a:t>
            </a:r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entertainment app</a:t>
            </a:r>
            <a:r>
              <a:rPr lang="en-US" dirty="0" smtClean="0">
                <a:effectLst/>
              </a:rPr>
              <a:t>.</a:t>
            </a:r>
            <a:endParaRPr lang="en-US" dirty="0" smtClean="0">
              <a:effectLst/>
            </a:endParaRPr>
          </a:p>
          <a:p>
            <a:pPr marL="742950" lvl="1" indent="-285750">
              <a:buFont typeface="Courier New" charset="0"/>
              <a:buChar char="o"/>
            </a:pPr>
            <a:endParaRPr lang="en-US" dirty="0" smtClean="0">
              <a:effectLst/>
            </a:endParaRPr>
          </a:p>
          <a:p>
            <a:pPr marL="742950" lvl="1" indent="-285750">
              <a:buFont typeface="Courier New" charset="0"/>
              <a:buChar char="o"/>
            </a:pPr>
            <a:r>
              <a:rPr lang="en-US" dirty="0" smtClean="0">
                <a:effectLst/>
              </a:rPr>
              <a:t>Personalized </a:t>
            </a:r>
            <a:r>
              <a:rPr lang="en-US" dirty="0" smtClean="0">
                <a:effectLst/>
              </a:rPr>
              <a:t>experience</a:t>
            </a:r>
            <a:r>
              <a:rPr lang="en-US" dirty="0" smtClean="0"/>
              <a:t>.</a:t>
            </a:r>
            <a:endParaRPr lang="en-US" dirty="0" smtClean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073" y="1800773"/>
            <a:ext cx="5993727" cy="4794982"/>
          </a:xfrm>
        </p:spPr>
      </p:pic>
    </p:spTree>
    <p:extLst>
      <p:ext uri="{BB962C8B-B14F-4D97-AF65-F5344CB8AC3E}">
        <p14:creationId xmlns:p14="http://schemas.microsoft.com/office/powerpoint/2010/main" val="1205552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Check-in Service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4313903" cy="5032375"/>
          </a:xfrm>
        </p:spPr>
        <p:txBody>
          <a:bodyPr>
            <a:norm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Passengers that are unhappy and frustrated with the check-in service are likely to be dissatisfied. </a:t>
            </a:r>
            <a:endParaRPr lang="en-US" sz="1800" b="1" dirty="0" smtClean="0"/>
          </a:p>
          <a:p>
            <a:r>
              <a:rPr lang="en-US" sz="1800" b="1" dirty="0" smtClean="0"/>
              <a:t>Recommendations</a:t>
            </a:r>
            <a:r>
              <a:rPr lang="en-US" sz="1800" dirty="0" smtClean="0"/>
              <a:t>: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Make o</a:t>
            </a:r>
            <a:r>
              <a:rPr lang="en-US" sz="1800" dirty="0" smtClean="0"/>
              <a:t>nline </a:t>
            </a:r>
            <a:r>
              <a:rPr lang="en-US" sz="18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check-in service </a:t>
            </a:r>
            <a:r>
              <a:rPr lang="en-US" sz="18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more user friendly.</a:t>
            </a:r>
            <a:br>
              <a:rPr lang="en-US" sz="18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</a:br>
            <a:endParaRPr lang="en-US" sz="1800" dirty="0" smtClean="0"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  <a:p>
            <a:pPr lvl="1">
              <a:buFont typeface="Courier New" charset="0"/>
              <a:buChar char="o"/>
            </a:pPr>
            <a:r>
              <a:rPr lang="en-US" sz="18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Improve </a:t>
            </a:r>
            <a:r>
              <a:rPr lang="en-US" sz="18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staff training</a:t>
            </a:r>
            <a:r>
              <a:rPr lang="en-US" sz="1800" dirty="0" smtClean="0"/>
              <a:t>. </a:t>
            </a:r>
            <a:br>
              <a:rPr lang="en-US" sz="1800" dirty="0" smtClean="0"/>
            </a:br>
            <a:endParaRPr lang="en-US" sz="1800" dirty="0" smtClean="0"/>
          </a:p>
          <a:p>
            <a:pPr lvl="1">
              <a:buFont typeface="Courier New" charset="0"/>
              <a:buChar char="o"/>
            </a:pPr>
            <a:r>
              <a:rPr lang="en-US" sz="18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Staff accordingly</a:t>
            </a:r>
            <a:r>
              <a:rPr lang="en-US" sz="1800" dirty="0" smtClean="0"/>
              <a:t>. </a:t>
            </a:r>
            <a:r>
              <a:rPr lang="en-US" sz="1800" dirty="0" smtClean="0"/>
              <a:t/>
            </a:r>
            <a:br>
              <a:rPr lang="en-US" sz="1800" dirty="0" smtClean="0"/>
            </a:br>
            <a:endParaRPr lang="en-US" sz="1800" dirty="0" smtClean="0"/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Add more </a:t>
            </a:r>
            <a:r>
              <a:rPr lang="en-US" sz="18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self-service kiosks.</a:t>
            </a:r>
            <a:endParaRPr lang="en-US" sz="16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370" y="2068839"/>
            <a:ext cx="5682430" cy="4545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229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Future Work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After adjustments have been made from the recommendations provided, perform another analysis to 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see if customer satisfaction has improved</a:t>
            </a:r>
            <a:r>
              <a:rPr lang="en-US" dirty="0" smtClean="0"/>
              <a:t>. </a:t>
            </a:r>
          </a:p>
          <a:p>
            <a:endParaRPr lang="en-US" dirty="0"/>
          </a:p>
          <a:p>
            <a:r>
              <a:rPr lang="en-US" dirty="0" smtClean="0"/>
              <a:t>Try 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different models with different tuning techniques</a:t>
            </a:r>
            <a:r>
              <a:rPr lang="en-US" dirty="0" smtClean="0"/>
              <a:t> to see if they perform better. </a:t>
            </a:r>
          </a:p>
          <a:p>
            <a:endParaRPr lang="en-US" dirty="0"/>
          </a:p>
          <a:p>
            <a:r>
              <a:rPr lang="en-US" dirty="0"/>
              <a:t>Collect additional data: The dataset used in this analysis only includes a single airline. </a:t>
            </a:r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Collecting data from multiple airlines</a:t>
            </a:r>
            <a:r>
              <a:rPr lang="en-US" dirty="0"/>
              <a:t> may provide more insights and make the results more generalizable.</a:t>
            </a:r>
          </a:p>
        </p:txBody>
      </p:sp>
    </p:spTree>
    <p:extLst>
      <p:ext uri="{BB962C8B-B14F-4D97-AF65-F5344CB8AC3E}">
        <p14:creationId xmlns:p14="http://schemas.microsoft.com/office/powerpoint/2010/main" val="307350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4516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54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Thank you</a:t>
            </a:r>
            <a:r>
              <a:rPr lang="en-US" sz="5400" b="1" dirty="0" smtClean="0">
                <a:solidFill>
                  <a:srgbClr val="92D050"/>
                </a:solidFill>
              </a:rPr>
              <a:t> </a:t>
            </a:r>
            <a:endParaRPr lang="en-US" sz="5400" b="1" dirty="0" smtClean="0"/>
          </a:p>
          <a:p>
            <a:pPr marL="0" indent="0" algn="ctr">
              <a:buNone/>
            </a:pPr>
            <a:r>
              <a:rPr lang="en-US" sz="3200" dirty="0" smtClean="0"/>
              <a:t>Michael Holthouser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</p:txBody>
      </p:sp>
      <p:pic>
        <p:nvPicPr>
          <p:cNvPr id="4" name="Graphic 7" descr="Envelope with solid fill">
            <a:extLst>
              <a:ext uri="{FF2B5EF4-FFF2-40B4-BE49-F238E27FC236}">
                <a16:creationId xmlns:a16="http://schemas.microsoft.com/office/drawing/2014/main" xmlns="" id="{676F87C9-EED9-DE21-9549-1B77624C8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3110242" y="4917718"/>
            <a:ext cx="349149" cy="349149"/>
          </a:xfrm>
          <a:prstGeom prst="rect">
            <a:avLst/>
          </a:prstGeom>
        </p:spPr>
      </p:pic>
      <p:pic>
        <p:nvPicPr>
          <p:cNvPr id="5" name="Graphic 5" descr="Link with solid fill">
            <a:extLst>
              <a:ext uri="{FF2B5EF4-FFF2-40B4-BE49-F238E27FC236}">
                <a16:creationId xmlns:a16="http://schemas.microsoft.com/office/drawing/2014/main" xmlns="" id="{63B4DE5F-0546-2C67-64DA-5329F790326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3118442" y="5342783"/>
            <a:ext cx="332748" cy="3327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74889" y="4901669"/>
            <a:ext cx="2834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Mholthouser.co@gmail.com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474889" y="5306199"/>
            <a:ext cx="6918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9"/>
              </a:rPr>
              <a:t>https://</a:t>
            </a:r>
            <a:r>
              <a:rPr lang="en-US" dirty="0" err="1">
                <a:hlinkClick r:id="rId9"/>
              </a:rPr>
              <a:t>github.com</a:t>
            </a:r>
            <a:r>
              <a:rPr lang="en-US" dirty="0">
                <a:hlinkClick r:id="rId9"/>
              </a:rPr>
              <a:t>/MHolthouser1024/Airline-Passenger-</a:t>
            </a:r>
            <a:r>
              <a:rPr lang="en-US" dirty="0" err="1">
                <a:hlinkClick r:id="rId9"/>
              </a:rPr>
              <a:t>Satisfaction.git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848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Overview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327356"/>
            <a:ext cx="10515600" cy="5068528"/>
          </a:xfrm>
        </p:spPr>
        <p:txBody>
          <a:bodyPr>
            <a:noAutofit/>
          </a:bodyPr>
          <a:lstStyle/>
          <a:p>
            <a:endParaRPr lang="en-US" sz="2000" dirty="0" smtClean="0"/>
          </a:p>
          <a:p>
            <a:endParaRPr lang="en-US" sz="2000" dirty="0"/>
          </a:p>
          <a:p>
            <a:r>
              <a:rPr lang="en-US" sz="2400" b="1" dirty="0" smtClean="0"/>
              <a:t>Business Understanding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Stakeholder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Business Question</a:t>
            </a:r>
          </a:p>
          <a:p>
            <a:r>
              <a:rPr lang="en-US" sz="2400" b="1" dirty="0" smtClean="0"/>
              <a:t>Data Understanding</a:t>
            </a:r>
          </a:p>
          <a:p>
            <a:r>
              <a:rPr lang="en-US" sz="2400" b="1" dirty="0" smtClean="0"/>
              <a:t>Modeling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Best Model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Evaluation Metric</a:t>
            </a:r>
          </a:p>
          <a:p>
            <a:r>
              <a:rPr lang="en-US" sz="2400" b="1" dirty="0" smtClean="0"/>
              <a:t>Feature Visualizations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Recommendations</a:t>
            </a:r>
          </a:p>
          <a:p>
            <a:r>
              <a:rPr lang="en-US" sz="2400" b="1" dirty="0" smtClean="0"/>
              <a:t>Future Work</a:t>
            </a:r>
            <a:endParaRPr lang="en-US" sz="24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4108" y="2045109"/>
            <a:ext cx="6379691" cy="4163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967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Business Understanding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5749413" cy="4486275"/>
          </a:xfrm>
        </p:spPr>
        <p:txBody>
          <a:bodyPr>
            <a:normAutofit/>
          </a:bodyPr>
          <a:lstStyle/>
          <a:p>
            <a:r>
              <a:rPr lang="en-US" b="1" dirty="0" smtClean="0"/>
              <a:t>Stakeholder</a:t>
            </a:r>
            <a:r>
              <a:rPr lang="en-US" dirty="0" smtClean="0"/>
              <a:t>: 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Explorer Airlines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b="1" dirty="0" smtClean="0"/>
              <a:t>Business Problem</a:t>
            </a:r>
            <a:r>
              <a:rPr lang="en-US" dirty="0" smtClean="0"/>
              <a:t>: </a:t>
            </a:r>
          </a:p>
          <a:p>
            <a:pPr lvl="1">
              <a:buFont typeface="Courier New" charset="0"/>
              <a:buChar char="o"/>
            </a:pPr>
            <a:r>
              <a:rPr lang="en-US" sz="1800" dirty="0"/>
              <a:t>Explorer Airlines has tasked me to provide </a:t>
            </a:r>
            <a:r>
              <a:rPr lang="en-US" sz="1800" u="sng" dirty="0"/>
              <a:t>prediction </a:t>
            </a:r>
            <a:r>
              <a:rPr lang="en-US" sz="1800" u="sng" dirty="0" smtClean="0"/>
              <a:t>analysis</a:t>
            </a:r>
            <a:r>
              <a:rPr lang="en-US" sz="1800" dirty="0" smtClean="0"/>
              <a:t> on </a:t>
            </a:r>
            <a:r>
              <a:rPr lang="en-US" sz="1800" dirty="0"/>
              <a:t>their passenger's satisfaction </a:t>
            </a:r>
            <a:r>
              <a:rPr lang="en-US" sz="1800" dirty="0" smtClean="0"/>
              <a:t>levels.</a:t>
            </a:r>
            <a:endParaRPr lang="en-US" sz="3200" b="1" dirty="0" smtClean="0"/>
          </a:p>
          <a:p>
            <a:endParaRPr lang="en-US" sz="3200" b="1" dirty="0" smtClean="0"/>
          </a:p>
          <a:p>
            <a:r>
              <a:rPr lang="en-US" b="1" dirty="0" smtClean="0"/>
              <a:t>Business Question</a:t>
            </a:r>
            <a:r>
              <a:rPr lang="en-US" dirty="0" smtClean="0"/>
              <a:t>: 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What </a:t>
            </a:r>
            <a:r>
              <a:rPr lang="en-US" sz="1800" u="sng" dirty="0" smtClean="0"/>
              <a:t>key features</a:t>
            </a:r>
            <a:r>
              <a:rPr lang="en-US" sz="1800" dirty="0" smtClean="0"/>
              <a:t> do passengers find most important while traveling?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6645" y="2589709"/>
            <a:ext cx="4437155" cy="295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919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Data Understanding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fontScale="47500" lnSpcReduction="20000"/>
          </a:bodyPr>
          <a:lstStyle/>
          <a:p>
            <a:r>
              <a:rPr lang="en-US" sz="2900" b="1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Gender</a:t>
            </a:r>
            <a:r>
              <a:rPr lang="en-US" sz="2900" b="1" dirty="0"/>
              <a:t>:</a:t>
            </a:r>
            <a:r>
              <a:rPr lang="en-US" sz="2900" dirty="0"/>
              <a:t> male or female</a:t>
            </a:r>
          </a:p>
          <a:p>
            <a:r>
              <a:rPr lang="en-US" sz="29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Customer type</a:t>
            </a:r>
            <a:r>
              <a:rPr lang="en-US" sz="2900" b="1" dirty="0"/>
              <a:t>:</a:t>
            </a:r>
            <a:r>
              <a:rPr lang="en-US" sz="2900" dirty="0"/>
              <a:t> regular or non-regular airline </a:t>
            </a:r>
            <a:r>
              <a:rPr lang="en-US" sz="2900" dirty="0" smtClean="0"/>
              <a:t>customer</a:t>
            </a:r>
            <a:endParaRPr lang="en-US" sz="2900" dirty="0"/>
          </a:p>
          <a:p>
            <a:r>
              <a:rPr lang="en-US" sz="2900" b="1" dirty="0"/>
              <a:t>Type of travel:</a:t>
            </a:r>
            <a:r>
              <a:rPr lang="en-US" sz="2900" dirty="0"/>
              <a:t> the purpose of the passenger's flight (personal or business travel)</a:t>
            </a:r>
          </a:p>
          <a:p>
            <a:r>
              <a:rPr lang="en-US" sz="2900" b="1" dirty="0"/>
              <a:t>Class:</a:t>
            </a:r>
            <a:r>
              <a:rPr lang="en-US" sz="2900" dirty="0"/>
              <a:t> business, economy, economy plus</a:t>
            </a:r>
          </a:p>
          <a:p>
            <a:r>
              <a:rPr lang="en-US" sz="2900" b="1" dirty="0"/>
              <a:t>Flight </a:t>
            </a:r>
            <a:r>
              <a:rPr lang="en-US" sz="2900" b="1" dirty="0" smtClean="0"/>
              <a:t>distance: </a:t>
            </a:r>
            <a:r>
              <a:rPr lang="en-US" sz="2900" dirty="0" smtClean="0"/>
              <a:t>The flight distance of this journey</a:t>
            </a:r>
            <a:endParaRPr lang="en-US" sz="2900" dirty="0"/>
          </a:p>
          <a:p>
            <a:r>
              <a:rPr lang="en-US" sz="2900" b="1" dirty="0"/>
              <a:t>Inflight </a:t>
            </a:r>
            <a:r>
              <a:rPr lang="en-US" sz="2900" b="1" dirty="0" err="1"/>
              <a:t>wifi</a:t>
            </a:r>
            <a:r>
              <a:rPr lang="en-US" sz="2900" b="1" dirty="0"/>
              <a:t> service:</a:t>
            </a:r>
            <a:r>
              <a:rPr lang="en-US" sz="2900" dirty="0"/>
              <a:t> satisfaction level with Wi-Fi service on board </a:t>
            </a:r>
            <a:r>
              <a:rPr lang="en-US" sz="2900" dirty="0" smtClean="0"/>
              <a:t>(1-5)</a:t>
            </a:r>
            <a:endParaRPr lang="en-US" sz="2900" dirty="0"/>
          </a:p>
          <a:p>
            <a:r>
              <a:rPr lang="en-US" sz="2900" b="1" dirty="0"/>
              <a:t>Ease of Online booking:</a:t>
            </a:r>
            <a:r>
              <a:rPr lang="en-US" sz="2900" dirty="0"/>
              <a:t> online booking satisfaction rate </a:t>
            </a:r>
            <a:r>
              <a:rPr lang="en-US" sz="2900" dirty="0" smtClean="0"/>
              <a:t>(1-5)</a:t>
            </a:r>
            <a:endParaRPr lang="en-US" sz="2900" dirty="0"/>
          </a:p>
          <a:p>
            <a:r>
              <a:rPr lang="en-US" sz="2900" b="1" dirty="0"/>
              <a:t>Food and drink:</a:t>
            </a:r>
            <a:r>
              <a:rPr lang="en-US" sz="2900" dirty="0"/>
              <a:t> food and drink satisfaction level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/>
              <a:t>Online boarding:</a:t>
            </a:r>
            <a:r>
              <a:rPr lang="en-US" sz="2900" dirty="0"/>
              <a:t> satisfaction level with online boarding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Seat comfort</a:t>
            </a:r>
            <a:r>
              <a:rPr lang="en-US" sz="2900" b="1" dirty="0"/>
              <a:t>:</a:t>
            </a:r>
            <a:r>
              <a:rPr lang="en-US" sz="2900" dirty="0"/>
              <a:t> seat satisfaction level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/>
              <a:t>Inflight entertainment</a:t>
            </a:r>
            <a:r>
              <a:rPr lang="en-US" sz="2900" dirty="0"/>
              <a:t>: satisfaction with inflight entertainment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/>
              <a:t>On-board service:</a:t>
            </a:r>
            <a:r>
              <a:rPr lang="en-US" sz="2900" dirty="0"/>
              <a:t> level of satisfaction with on-board service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/>
              <a:t>Leg room service:</a:t>
            </a:r>
            <a:r>
              <a:rPr lang="en-US" sz="2900" dirty="0"/>
              <a:t> level of satisfaction with leg room service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Baggage handling</a:t>
            </a:r>
            <a:r>
              <a:rPr lang="en-US" sz="2900" b="1" dirty="0"/>
              <a:t>:</a:t>
            </a:r>
            <a:r>
              <a:rPr lang="en-US" sz="2900" dirty="0"/>
              <a:t> level of satisfaction with baggage handling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 err="1"/>
              <a:t>Checkin</a:t>
            </a:r>
            <a:r>
              <a:rPr lang="en-US" sz="2900" b="1" dirty="0"/>
              <a:t> service:</a:t>
            </a:r>
            <a:r>
              <a:rPr lang="en-US" sz="2900" dirty="0"/>
              <a:t> level of satisfaction with </a:t>
            </a:r>
            <a:r>
              <a:rPr lang="en-US" sz="2900" dirty="0" err="1"/>
              <a:t>checkin</a:t>
            </a:r>
            <a:r>
              <a:rPr lang="en-US" sz="2900" dirty="0"/>
              <a:t> service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Inflight service</a:t>
            </a:r>
            <a:r>
              <a:rPr lang="en-US" sz="2900" b="1" dirty="0"/>
              <a:t>:</a:t>
            </a:r>
            <a:r>
              <a:rPr lang="en-US" sz="2900" dirty="0"/>
              <a:t> level of satisfaction with inflight service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/>
              <a:t>Cleanliness:</a:t>
            </a:r>
            <a:r>
              <a:rPr lang="en-US" sz="2900" dirty="0"/>
              <a:t> level of satisfaction with cleanliness </a:t>
            </a:r>
            <a:r>
              <a:rPr lang="en-US" sz="2900" dirty="0" smtClean="0"/>
              <a:t>(1-5)</a:t>
            </a:r>
            <a:endParaRPr lang="en-US" sz="2900" dirty="0"/>
          </a:p>
          <a:p>
            <a:r>
              <a:rPr lang="en-US" sz="29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Satisfaction</a:t>
            </a:r>
            <a:r>
              <a:rPr lang="en-US" sz="2900" b="1" dirty="0"/>
              <a:t>:</a:t>
            </a:r>
            <a:r>
              <a:rPr lang="en-US" sz="2900" dirty="0"/>
              <a:t> Airline satisfaction level(Satisfaction, neutral or dissatisfaction).</a:t>
            </a:r>
          </a:p>
          <a:p>
            <a:pPr lvl="1"/>
            <a:endParaRPr lang="en-US" sz="1800" b="1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9560" y="2810027"/>
            <a:ext cx="4294239" cy="306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09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Modeling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131070" cy="5167311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/>
              <a:t>Best Model</a:t>
            </a:r>
            <a:r>
              <a:rPr lang="en-US" sz="2000" dirty="0" smtClean="0"/>
              <a:t>: </a:t>
            </a:r>
            <a:r>
              <a:rPr lang="en-US" sz="2000" b="1" dirty="0" err="1" smtClean="0"/>
              <a:t>XGBoost</a:t>
            </a:r>
            <a:r>
              <a:rPr lang="en-US" sz="2000" b="1" dirty="0" smtClean="0">
                <a:effectLst/>
              </a:rPr>
              <a:t> Classifier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b="1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96% F1-Score – Neutral or Dissatisfied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b="1" u="sng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97% F1-Score – Satisfied 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b="1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AUC = 96%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 smtClean="0">
              <a:effectLst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>
                <a:effectLst/>
              </a:rPr>
              <a:t>Evaluation Metric: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dirty="0" smtClean="0">
                <a:effectLst/>
              </a:rPr>
              <a:t>F1-Score is the </a:t>
            </a:r>
            <a:r>
              <a:rPr lang="en-US" sz="2000" u="sng" dirty="0" smtClean="0">
                <a:effectLst/>
              </a:rPr>
              <a:t>harmonic mean of recall and precision</a:t>
            </a:r>
            <a:r>
              <a:rPr lang="en-US" sz="2000" dirty="0" smtClean="0">
                <a:effectLst/>
              </a:rPr>
              <a:t>. 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dirty="0" smtClean="0">
                <a:effectLst/>
              </a:rPr>
              <a:t>AUC tells how well the model performs. </a:t>
            </a:r>
            <a:endParaRPr lang="en-US" dirty="0">
              <a:effectLst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endParaRPr lang="en-US" sz="2400" dirty="0" smtClean="0">
              <a:effectLst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>
                <a:effectLst/>
              </a:rPr>
              <a:t>Important Features: 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Customer type: Returning customer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Leg room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dirty="0" smtClean="0">
                <a:effectLst/>
              </a:rPr>
              <a:t>Gender female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dirty="0" smtClean="0">
                <a:effectLst/>
              </a:rPr>
              <a:t>Inflight entertainment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dirty="0" smtClean="0">
                <a:effectLst/>
              </a:rPr>
              <a:t>Check–in service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136" y="2035276"/>
            <a:ext cx="3170903" cy="443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58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Important Features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en-US" b="1" dirty="0" smtClean="0"/>
              <a:t>Top 5 Important Features: </a:t>
            </a:r>
          </a:p>
          <a:p>
            <a:pPr>
              <a:buFont typeface="Arial" charset="0"/>
              <a:buChar char="•"/>
            </a:pPr>
            <a:endParaRPr lang="en-US" b="1" dirty="0">
              <a:effectLst/>
            </a:endParaRPr>
          </a:p>
          <a:p>
            <a:pPr marL="0" indent="0">
              <a:buNone/>
            </a:pPr>
            <a:endParaRPr lang="en-US" dirty="0" smtClean="0">
              <a:effectLst/>
            </a:endParaRPr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363" y="2349908"/>
            <a:ext cx="8529273" cy="4301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36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Returning Customers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981" y="1690688"/>
            <a:ext cx="6604819" cy="5032375"/>
          </a:xfrm>
        </p:spPr>
      </p:pic>
      <p:sp>
        <p:nvSpPr>
          <p:cNvPr id="9" name="TextBox 8"/>
          <p:cNvSpPr txBox="1"/>
          <p:nvPr/>
        </p:nvSpPr>
        <p:spPr>
          <a:xfrm>
            <a:off x="838200" y="1690688"/>
            <a:ext cx="391078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There were significantly more returning customers than first-time customers in the dataset. </a:t>
            </a:r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b="1" dirty="0" smtClean="0"/>
              <a:t>Recommendations: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en-US" dirty="0"/>
              <a:t>Offer </a:t>
            </a:r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loyalty programs or 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rewards</a:t>
            </a:r>
            <a:r>
              <a:rPr lang="en-US" dirty="0" smtClean="0"/>
              <a:t>.</a:t>
            </a:r>
            <a:endParaRPr lang="en-US" dirty="0" smtClean="0"/>
          </a:p>
          <a:p>
            <a:pPr marL="742950" lvl="1" indent="-285750">
              <a:buFont typeface="Courier New" charset="0"/>
              <a:buChar char="o"/>
            </a:pPr>
            <a:endParaRPr lang="en-US" dirty="0" smtClean="0">
              <a:effectLst/>
            </a:endParaRPr>
          </a:p>
          <a:p>
            <a:pPr marL="742950" lvl="1" indent="-285750">
              <a:buFont typeface="Courier New" charset="0"/>
              <a:buChar char="o"/>
            </a:pPr>
            <a:r>
              <a:rPr lang="en-US" dirty="0" smtClean="0">
                <a:effectLst/>
              </a:rPr>
              <a:t>Offer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special perks or 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benefits.</a:t>
            </a:r>
            <a:r>
              <a:rPr lang="en-US" dirty="0" smtClean="0"/>
              <a:t> </a:t>
            </a:r>
          </a:p>
          <a:p>
            <a:pPr marL="742950" lvl="1" indent="-285750">
              <a:buFont typeface="Courier New" charset="0"/>
              <a:buChar char="o"/>
            </a:pPr>
            <a:endParaRPr lang="en-US" dirty="0"/>
          </a:p>
          <a:p>
            <a:pPr marL="742950" lvl="1" indent="-285750">
              <a:buFont typeface="Courier New" charset="0"/>
              <a:buChar char="o"/>
            </a:pPr>
            <a:r>
              <a:rPr lang="en-US" dirty="0" smtClean="0"/>
              <a:t>Provide </a:t>
            </a:r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personalized 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experiences.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837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Leg Room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3911600" cy="5032375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Uncomfortable seats mean </a:t>
            </a:r>
            <a:r>
              <a:rPr lang="en-US" u="sng" dirty="0" smtClean="0"/>
              <a:t>unhappy</a:t>
            </a:r>
            <a:r>
              <a:rPr lang="en-US" dirty="0" smtClean="0"/>
              <a:t> passengers.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Recommendations: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Increase leg room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Comfortable experience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Customer loyalty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Repeat business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674374" y="250722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594" y="1690688"/>
            <a:ext cx="6578206" cy="5262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412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Gender Female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755" y="1690688"/>
            <a:ext cx="6151045" cy="4920836"/>
          </a:xfrm>
        </p:spPr>
      </p:pic>
      <p:sp>
        <p:nvSpPr>
          <p:cNvPr id="5" name="TextBox 4"/>
          <p:cNvSpPr txBox="1"/>
          <p:nvPr/>
        </p:nvSpPr>
        <p:spPr>
          <a:xfrm>
            <a:off x="838200" y="2054942"/>
            <a:ext cx="436455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 female gender is more impactful than the male gender for this model. 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There are more females than males in this dataset.  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b="1" dirty="0" smtClean="0"/>
              <a:t>Recommendations: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Inclusiv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e and welcoming services</a:t>
            </a:r>
            <a:r>
              <a:rPr lang="en-US" dirty="0" smtClean="0"/>
              <a:t> to all genders</a:t>
            </a:r>
            <a:endParaRPr lang="en-US" dirty="0" smtClean="0">
              <a:effectLst/>
            </a:endParaRPr>
          </a:p>
          <a:p>
            <a:pPr marL="1200150" lvl="2" indent="-285750">
              <a:buFont typeface="Courier New" charset="0"/>
              <a:buChar char="o"/>
            </a:pPr>
            <a:r>
              <a:rPr lang="en-US" dirty="0"/>
              <a:t>a</a:t>
            </a:r>
            <a:r>
              <a:rPr lang="en-US" dirty="0" smtClean="0"/>
              <a:t>ddress biases in the dataset</a:t>
            </a:r>
            <a:br>
              <a:rPr lang="en-US" dirty="0" smtClean="0"/>
            </a:br>
            <a:endParaRPr lang="en-US" dirty="0" smtClean="0"/>
          </a:p>
          <a:p>
            <a:pPr marL="742950" lvl="1" indent="-285750">
              <a:buFont typeface="Courier New" charset="0"/>
              <a:buChar char="o"/>
            </a:pPr>
            <a:r>
              <a:rPr lang="en-US" dirty="0" smtClean="0"/>
              <a:t>Dive deeper into 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unique </a:t>
            </a:r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concerns or 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needs </a:t>
            </a:r>
            <a:r>
              <a:rPr lang="en-US" dirty="0" smtClean="0">
                <a:effectLst/>
              </a:rPr>
              <a:t>that females may have.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4804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4698</TotalTime>
  <Words>347</Words>
  <Application>Microsoft Macintosh PowerPoint</Application>
  <PresentationFormat>Widescreen</PresentationFormat>
  <Paragraphs>129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Calibri Light</vt:lpstr>
      <vt:lpstr>Courier New</vt:lpstr>
      <vt:lpstr>Arial</vt:lpstr>
      <vt:lpstr>Office Theme</vt:lpstr>
      <vt:lpstr>Airline Passenger  Satisfaction </vt:lpstr>
      <vt:lpstr>Overview</vt:lpstr>
      <vt:lpstr>Business Understanding</vt:lpstr>
      <vt:lpstr>Data Understanding</vt:lpstr>
      <vt:lpstr>Modeling</vt:lpstr>
      <vt:lpstr>Important Features</vt:lpstr>
      <vt:lpstr>Returning Customers</vt:lpstr>
      <vt:lpstr>Leg Room</vt:lpstr>
      <vt:lpstr>Gender Female</vt:lpstr>
      <vt:lpstr>Inflight Entertainment</vt:lpstr>
      <vt:lpstr>Check-in Service</vt:lpstr>
      <vt:lpstr>Future Work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Forecasting Boise Property Values</dc:title>
  <dc:creator>michael holthouser</dc:creator>
  <cp:lastModifiedBy>michael holthouser</cp:lastModifiedBy>
  <cp:revision>62</cp:revision>
  <cp:lastPrinted>2023-04-11T22:47:27Z</cp:lastPrinted>
  <dcterms:created xsi:type="dcterms:W3CDTF">2023-02-08T02:40:03Z</dcterms:created>
  <dcterms:modified xsi:type="dcterms:W3CDTF">2023-04-11T22:56:20Z</dcterms:modified>
</cp:coreProperties>
</file>

<file path=docProps/thumbnail.jpeg>
</file>